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2B25-657D-4A49-AAFB-2BA0D6F35FB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E9CB-35A2-4830-BBF3-E2C11F6B4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4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2B25-657D-4A49-AAFB-2BA0D6F35FB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E9CB-35A2-4830-BBF3-E2C11F6B4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2B25-657D-4A49-AAFB-2BA0D6F35FB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E9CB-35A2-4830-BBF3-E2C11F6B4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74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2B25-657D-4A49-AAFB-2BA0D6F35FB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E9CB-35A2-4830-BBF3-E2C11F6B4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37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2B25-657D-4A49-AAFB-2BA0D6F35FB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E9CB-35A2-4830-BBF3-E2C11F6B4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2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2B25-657D-4A49-AAFB-2BA0D6F35FB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E9CB-35A2-4830-BBF3-E2C11F6B4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00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2B25-657D-4A49-AAFB-2BA0D6F35FB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E9CB-35A2-4830-BBF3-E2C11F6B4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2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2B25-657D-4A49-AAFB-2BA0D6F35FB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E9CB-35A2-4830-BBF3-E2C11F6B4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4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2B25-657D-4A49-AAFB-2BA0D6F35FB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E9CB-35A2-4830-BBF3-E2C11F6B4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6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2B25-657D-4A49-AAFB-2BA0D6F35FB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E9CB-35A2-4830-BBF3-E2C11F6B4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3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2B25-657D-4A49-AAFB-2BA0D6F35FB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E9CB-35A2-4830-BBF3-E2C11F6B4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4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2B25-657D-4A49-AAFB-2BA0D6F35FB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5E9CB-35A2-4830-BBF3-E2C11F6B4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5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NOTES </a:t>
            </a:r>
            <a:r>
              <a:rPr lang="en-US" dirty="0" smtClean="0">
                <a:latin typeface="Berlin Sans FB Demi" pitchFamily="34" charset="0"/>
              </a:rPr>
              <a:t>#5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7030A0"/>
                </a:solidFill>
                <a:latin typeface="Berlin Sans FB Demi" pitchFamily="34" charset="0"/>
              </a:rPr>
              <a:t>TENER = TO HAVE</a:t>
            </a:r>
          </a:p>
          <a:p>
            <a:pPr marL="0" indent="0">
              <a:buNone/>
            </a:pPr>
            <a:endParaRPr lang="en-US" sz="2800" b="1" dirty="0" smtClean="0">
              <a:solidFill>
                <a:srgbClr val="7030A0"/>
              </a:solidFill>
              <a:latin typeface="Berlin Sans FB Demi" pitchFamily="34" charset="0"/>
            </a:endParaRPr>
          </a:p>
          <a:p>
            <a:pPr marL="0" indent="0">
              <a:buNone/>
            </a:pPr>
            <a:r>
              <a:rPr lang="en-US" sz="2800" b="1" dirty="0" err="1" smtClean="0">
                <a:solidFill>
                  <a:srgbClr val="7030A0"/>
                </a:solidFill>
                <a:latin typeface="Berlin Sans FB Demi" pitchFamily="34" charset="0"/>
              </a:rPr>
              <a:t>Yo</a:t>
            </a:r>
            <a:r>
              <a:rPr lang="en-US" sz="2800" b="1" dirty="0" smtClean="0">
                <a:solidFill>
                  <a:srgbClr val="7030A0"/>
                </a:solidFill>
                <a:latin typeface="Berlin Sans FB Demi" pitchFamily="34" charset="0"/>
              </a:rPr>
              <a:t>: __________		</a:t>
            </a:r>
            <a:r>
              <a:rPr lang="en-US" sz="2800" b="1" dirty="0" err="1" smtClean="0">
                <a:solidFill>
                  <a:srgbClr val="7030A0"/>
                </a:solidFill>
                <a:latin typeface="Berlin Sans FB Demi" pitchFamily="34" charset="0"/>
              </a:rPr>
              <a:t>Nosotros</a:t>
            </a:r>
            <a:r>
              <a:rPr lang="en-US" sz="2800" b="1" dirty="0" smtClean="0">
                <a:solidFill>
                  <a:srgbClr val="7030A0"/>
                </a:solidFill>
                <a:latin typeface="Berlin Sans FB Demi" pitchFamily="34" charset="0"/>
              </a:rPr>
              <a:t>: ____________</a:t>
            </a:r>
          </a:p>
          <a:p>
            <a:pPr marL="0" indent="0">
              <a:buNone/>
            </a:pPr>
            <a:endParaRPr lang="en-US" sz="2800" b="1" dirty="0">
              <a:solidFill>
                <a:srgbClr val="7030A0"/>
              </a:solidFill>
              <a:latin typeface="Berlin Sans FB Demi" pitchFamily="34" charset="0"/>
            </a:endParaRPr>
          </a:p>
          <a:p>
            <a:pPr marL="0" indent="0">
              <a:buNone/>
            </a:pPr>
            <a:endParaRPr lang="en-US" sz="2800" b="1" dirty="0" smtClean="0">
              <a:solidFill>
                <a:srgbClr val="7030A0"/>
              </a:solidFill>
              <a:latin typeface="Berlin Sans FB Demi" pitchFamily="34" charset="0"/>
            </a:endParaRPr>
          </a:p>
          <a:p>
            <a:pPr marL="0" indent="0">
              <a:buNone/>
            </a:pPr>
            <a:r>
              <a:rPr lang="en-US" sz="2800" b="1" dirty="0" err="1" smtClean="0">
                <a:solidFill>
                  <a:srgbClr val="7030A0"/>
                </a:solidFill>
                <a:latin typeface="Berlin Sans FB Demi" pitchFamily="34" charset="0"/>
              </a:rPr>
              <a:t>Tú</a:t>
            </a:r>
            <a:r>
              <a:rPr lang="en-US" sz="2800" b="1" dirty="0" smtClean="0">
                <a:solidFill>
                  <a:srgbClr val="7030A0"/>
                </a:solidFill>
                <a:latin typeface="Berlin Sans FB Demi" pitchFamily="34" charset="0"/>
              </a:rPr>
              <a:t>: __________		</a:t>
            </a:r>
            <a:r>
              <a:rPr lang="en-US" sz="2800" b="1" dirty="0" err="1" smtClean="0">
                <a:solidFill>
                  <a:srgbClr val="7030A0"/>
                </a:solidFill>
                <a:latin typeface="Berlin Sans FB Demi" pitchFamily="34" charset="0"/>
              </a:rPr>
              <a:t>Vosotros</a:t>
            </a:r>
            <a:r>
              <a:rPr lang="en-US" sz="2800" b="1" dirty="0" smtClean="0">
                <a:solidFill>
                  <a:srgbClr val="7030A0"/>
                </a:solidFill>
                <a:latin typeface="Berlin Sans FB Demi" pitchFamily="34" charset="0"/>
              </a:rPr>
              <a:t>:  ____________</a:t>
            </a:r>
          </a:p>
          <a:p>
            <a:pPr marL="0" indent="0">
              <a:buNone/>
            </a:pPr>
            <a:endParaRPr lang="en-US" sz="2800" b="1" dirty="0">
              <a:solidFill>
                <a:srgbClr val="7030A0"/>
              </a:solidFill>
              <a:latin typeface="Berlin Sans FB Demi" pitchFamily="34" charset="0"/>
            </a:endParaRPr>
          </a:p>
          <a:p>
            <a:pPr marL="0" indent="0">
              <a:buNone/>
            </a:pPr>
            <a:endParaRPr lang="en-US" sz="2800" b="1" dirty="0" smtClean="0">
              <a:solidFill>
                <a:srgbClr val="7030A0"/>
              </a:solidFill>
              <a:latin typeface="Berlin Sans FB Demi" pitchFamily="34" charset="0"/>
            </a:endParaRPr>
          </a:p>
          <a:p>
            <a:pPr marL="0" indent="0">
              <a:buNone/>
            </a:pPr>
            <a:r>
              <a:rPr lang="en-US" sz="2800" b="1" dirty="0" err="1" smtClean="0">
                <a:solidFill>
                  <a:srgbClr val="7030A0"/>
                </a:solidFill>
                <a:latin typeface="Berlin Sans FB Demi" pitchFamily="34" charset="0"/>
              </a:rPr>
              <a:t>Él</a:t>
            </a:r>
            <a:r>
              <a:rPr lang="en-US" sz="2800" b="1" dirty="0" smtClean="0">
                <a:solidFill>
                  <a:srgbClr val="7030A0"/>
                </a:solidFill>
                <a:latin typeface="Berlin Sans FB Demi" pitchFamily="34" charset="0"/>
              </a:rPr>
              <a:t>				</a:t>
            </a:r>
            <a:r>
              <a:rPr lang="en-US" sz="2800" b="1" dirty="0" err="1" smtClean="0">
                <a:solidFill>
                  <a:srgbClr val="7030A0"/>
                </a:solidFill>
                <a:latin typeface="Berlin Sans FB Demi" pitchFamily="34" charset="0"/>
              </a:rPr>
              <a:t>Ellos</a:t>
            </a:r>
            <a:endParaRPr lang="en-US" sz="2800" b="1" dirty="0" smtClean="0">
              <a:solidFill>
                <a:srgbClr val="7030A0"/>
              </a:solidFill>
              <a:latin typeface="Berlin Sans FB Demi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Berlin Sans FB Demi" pitchFamily="34" charset="0"/>
              </a:rPr>
              <a:t>Ella: _________		</a:t>
            </a:r>
            <a:r>
              <a:rPr lang="en-US" sz="2800" b="1" dirty="0" err="1" smtClean="0">
                <a:solidFill>
                  <a:srgbClr val="7030A0"/>
                </a:solidFill>
                <a:latin typeface="Berlin Sans FB Demi" pitchFamily="34" charset="0"/>
              </a:rPr>
              <a:t>Ellas</a:t>
            </a:r>
            <a:r>
              <a:rPr lang="en-US" sz="2800" b="1" dirty="0" smtClean="0">
                <a:solidFill>
                  <a:srgbClr val="7030A0"/>
                </a:solidFill>
                <a:latin typeface="Berlin Sans FB Demi" pitchFamily="34" charset="0"/>
              </a:rPr>
              <a:t>:         ____________</a:t>
            </a:r>
          </a:p>
          <a:p>
            <a:pPr marL="0" indent="0">
              <a:buNone/>
            </a:pPr>
            <a:r>
              <a:rPr lang="en-US" sz="2800" b="1" dirty="0" err="1" smtClean="0">
                <a:solidFill>
                  <a:srgbClr val="7030A0"/>
                </a:solidFill>
                <a:latin typeface="Berlin Sans FB Demi" pitchFamily="34" charset="0"/>
              </a:rPr>
              <a:t>Ud</a:t>
            </a:r>
            <a:r>
              <a:rPr lang="en-US" sz="2800" b="1" dirty="0" smtClean="0">
                <a:solidFill>
                  <a:srgbClr val="7030A0"/>
                </a:solidFill>
                <a:latin typeface="Berlin Sans FB Demi" pitchFamily="34" charset="0"/>
              </a:rPr>
              <a:t>.				</a:t>
            </a:r>
            <a:r>
              <a:rPr lang="en-US" sz="2800" b="1" dirty="0" err="1" smtClean="0">
                <a:solidFill>
                  <a:srgbClr val="7030A0"/>
                </a:solidFill>
                <a:latin typeface="Berlin Sans FB Demi" pitchFamily="34" charset="0"/>
              </a:rPr>
              <a:t>Uds</a:t>
            </a:r>
            <a:r>
              <a:rPr lang="en-US" sz="2800" b="1" dirty="0" smtClean="0">
                <a:solidFill>
                  <a:srgbClr val="7030A0"/>
                </a:solidFill>
                <a:latin typeface="Berlin Sans FB Demi" pitchFamily="34" charset="0"/>
              </a:rPr>
              <a:t>.</a:t>
            </a:r>
            <a:endParaRPr lang="en-US" sz="2800" b="1" dirty="0">
              <a:latin typeface="Berlin Sans FB Dem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1752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erlin Sans FB Demi" pitchFamily="34" charset="0"/>
              </a:rPr>
              <a:t>ten</a:t>
            </a:r>
            <a:r>
              <a:rPr lang="en-US" sz="2800" dirty="0" smtClean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Berlin Sans FB Demi" pitchFamily="34" charset="0"/>
              </a:rPr>
              <a:t>go</a:t>
            </a:r>
            <a:endParaRPr lang="en-US" sz="2800" dirty="0">
              <a:solidFill>
                <a:srgbClr val="0070C0"/>
              </a:solidFill>
              <a:uFill>
                <a:solidFill>
                  <a:srgbClr val="FF0000"/>
                </a:solidFill>
              </a:uFill>
              <a:latin typeface="Berlin Sans FB Dem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3290219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Berlin Sans FB Demi" pitchFamily="34" charset="0"/>
              </a:rPr>
              <a:t>t</a:t>
            </a:r>
            <a:r>
              <a:rPr lang="en-US" sz="2800" dirty="0" err="1" smtClean="0">
                <a:solidFill>
                  <a:srgbClr val="0070C0"/>
                </a:solidFill>
                <a:latin typeface="Berlin Sans FB Demi" pitchFamily="34" charset="0"/>
              </a:rPr>
              <a:t>ie</a:t>
            </a:r>
            <a:r>
              <a:rPr lang="en-US" sz="2800" dirty="0" err="1" smtClean="0">
                <a:latin typeface="Berlin Sans FB Demi" pitchFamily="34" charset="0"/>
              </a:rPr>
              <a:t>nes</a:t>
            </a:r>
            <a:endParaRPr lang="en-US" sz="2800" dirty="0">
              <a:latin typeface="Berlin Sans FB Dem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2727" y="5257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Berlin Sans FB Demi" pitchFamily="34" charset="0"/>
              </a:rPr>
              <a:t>t</a:t>
            </a:r>
            <a:r>
              <a:rPr lang="en-US" sz="2800" dirty="0" err="1" smtClean="0">
                <a:solidFill>
                  <a:srgbClr val="0070C0"/>
                </a:solidFill>
                <a:latin typeface="Berlin Sans FB Demi" pitchFamily="34" charset="0"/>
              </a:rPr>
              <a:t>ie</a:t>
            </a:r>
            <a:r>
              <a:rPr lang="en-US" sz="2800" dirty="0" err="1" smtClean="0">
                <a:latin typeface="Berlin Sans FB Demi" pitchFamily="34" charset="0"/>
              </a:rPr>
              <a:t>ne</a:t>
            </a:r>
            <a:endParaRPr lang="en-US" sz="2800" dirty="0">
              <a:latin typeface="Berlin Sans FB Dem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82119" y="17526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Berlin Sans FB Demi" pitchFamily="34" charset="0"/>
              </a:rPr>
              <a:t>tenemos</a:t>
            </a:r>
            <a:endParaRPr lang="en-US" sz="2800" dirty="0">
              <a:latin typeface="Berlin Sans FB Dem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8850" y="3200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Berlin Sans FB Demi" pitchFamily="34" charset="0"/>
              </a:rPr>
              <a:t>tenéis</a:t>
            </a:r>
            <a:endParaRPr lang="en-US" sz="2800" dirty="0">
              <a:latin typeface="Berlin Sans FB Dem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10719" y="5257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Berlin Sans FB Demi" pitchFamily="34" charset="0"/>
              </a:rPr>
              <a:t>t</a:t>
            </a:r>
            <a:r>
              <a:rPr lang="en-US" sz="2800" dirty="0" err="1" smtClean="0">
                <a:solidFill>
                  <a:srgbClr val="0070C0"/>
                </a:solidFill>
                <a:latin typeface="Berlin Sans FB Demi" pitchFamily="34" charset="0"/>
              </a:rPr>
              <a:t>ie</a:t>
            </a:r>
            <a:r>
              <a:rPr lang="en-US" sz="2800" dirty="0" err="1" smtClean="0">
                <a:latin typeface="Berlin Sans FB Demi" pitchFamily="34" charset="0"/>
              </a:rPr>
              <a:t>nen</a:t>
            </a:r>
            <a:endParaRPr lang="en-US" sz="2800" dirty="0">
              <a:latin typeface="Berlin Sans FB Dem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95400" y="2362200"/>
            <a:ext cx="116891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I have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68654" y="2347540"/>
            <a:ext cx="15776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We</a:t>
            </a:r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have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24935" y="3962400"/>
            <a:ext cx="16834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You have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03959" y="3962400"/>
            <a:ext cx="30251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You (plural)</a:t>
            </a:r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have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48106" y="5943600"/>
            <a:ext cx="191590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He/She</a:t>
            </a:r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has</a:t>
            </a:r>
          </a:p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You have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62396" y="5963100"/>
            <a:ext cx="302518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They</a:t>
            </a:r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have</a:t>
            </a:r>
          </a:p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You (plural) have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42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  <a:latin typeface="Berlin Sans FB Demi" pitchFamily="34" charset="0"/>
              </a:rPr>
              <a:t>Uses of the </a:t>
            </a:r>
            <a:r>
              <a:rPr lang="en-US" dirty="0" smtClean="0">
                <a:solidFill>
                  <a:srgbClr val="7030A0"/>
                </a:solidFill>
                <a:latin typeface="Berlin Sans FB Demi" pitchFamily="34" charset="0"/>
              </a:rPr>
              <a:t>verb TENER</a:t>
            </a:r>
            <a:endParaRPr lang="en-US" dirty="0">
              <a:solidFill>
                <a:srgbClr val="7030A0"/>
              </a:solidFill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To talk about what 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one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“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has”</a:t>
            </a:r>
            <a:endParaRPr lang="en-US" dirty="0" smtClean="0">
              <a:solidFill>
                <a:srgbClr val="7030A0"/>
              </a:solidFill>
              <a:latin typeface="Berlin Sans FB" pitchFamily="34" charset="0"/>
            </a:endParaRPr>
          </a:p>
          <a:p>
            <a:pPr marL="0" indent="0">
              <a:buNone/>
            </a:pPr>
            <a:endParaRPr lang="en-US" dirty="0" smtClean="0">
              <a:solidFill>
                <a:srgbClr val="7030A0"/>
              </a:solidFill>
              <a:latin typeface="Berlin Sans FB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To </a:t>
            </a:r>
            <a:r>
              <a:rPr lang="en-US" smtClean="0">
                <a:solidFill>
                  <a:srgbClr val="7030A0"/>
                </a:solidFill>
                <a:latin typeface="Berlin Sans FB" pitchFamily="34" charset="0"/>
              </a:rPr>
              <a:t>express age (to have years)</a:t>
            </a:r>
            <a:endParaRPr lang="en-US" dirty="0" smtClean="0">
              <a:solidFill>
                <a:srgbClr val="7030A0"/>
              </a:solidFill>
              <a:latin typeface="Berlin Sans FB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7030A0"/>
              </a:solidFill>
              <a:latin typeface="Berlin Sans FB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327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 Demi" pitchFamily="34" charset="0"/>
              </a:rPr>
              <a:t>Using “TENER” for ages: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¿</a:t>
            </a:r>
            <a:r>
              <a:rPr lang="en-US" b="1" dirty="0" err="1" smtClean="0">
                <a:solidFill>
                  <a:srgbClr val="7030A0"/>
                </a:solidFill>
                <a:latin typeface="Berlin Sans FB" pitchFamily="34" charset="0"/>
              </a:rPr>
              <a:t>Cuántos</a:t>
            </a: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Berlin Sans FB" pitchFamily="34" charset="0"/>
              </a:rPr>
              <a:t>años</a:t>
            </a: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Berlin Sans FB" pitchFamily="34" charset="0"/>
              </a:rPr>
              <a:t>tienes</a:t>
            </a: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 (</a:t>
            </a:r>
            <a:r>
              <a:rPr lang="en-US" b="1" dirty="0" err="1" smtClean="0">
                <a:solidFill>
                  <a:srgbClr val="7030A0"/>
                </a:solidFill>
                <a:latin typeface="Berlin Sans FB" pitchFamily="34" charset="0"/>
              </a:rPr>
              <a:t>tú</a:t>
            </a: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)?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Berlin Sans FB" pitchFamily="34" charset="0"/>
              </a:rPr>
              <a:t>Yo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b="1" dirty="0" err="1" smtClean="0">
                <a:latin typeface="Berlin Sans FB" pitchFamily="34" charset="0"/>
              </a:rPr>
              <a:t>tengo</a:t>
            </a:r>
            <a:r>
              <a:rPr lang="en-US" dirty="0" smtClean="0">
                <a:latin typeface="Berlin Sans FB" pitchFamily="34" charset="0"/>
              </a:rPr>
              <a:t> _#_ </a:t>
            </a:r>
            <a:r>
              <a:rPr lang="en-US" dirty="0" err="1" smtClean="0">
                <a:latin typeface="Berlin Sans FB" pitchFamily="34" charset="0"/>
              </a:rPr>
              <a:t>años</a:t>
            </a:r>
            <a:r>
              <a:rPr lang="en-US" dirty="0" smtClean="0">
                <a:latin typeface="Berlin Sans FB" pitchFamily="34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Berlin Sans FB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¿</a:t>
            </a:r>
            <a:r>
              <a:rPr lang="en-US" b="1" dirty="0" err="1" smtClean="0">
                <a:solidFill>
                  <a:srgbClr val="7030A0"/>
                </a:solidFill>
                <a:latin typeface="Berlin Sans FB" pitchFamily="34" charset="0"/>
              </a:rPr>
              <a:t>Cuántos</a:t>
            </a: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Berlin Sans FB" pitchFamily="34" charset="0"/>
              </a:rPr>
              <a:t>años</a:t>
            </a: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Berlin Sans FB" pitchFamily="34" charset="0"/>
              </a:rPr>
              <a:t>tiene</a:t>
            </a: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Berlin Sans FB" pitchFamily="34" charset="0"/>
              </a:rPr>
              <a:t>él</a:t>
            </a: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/</a:t>
            </a:r>
            <a:r>
              <a:rPr lang="en-US" b="1" dirty="0" err="1" smtClean="0">
                <a:solidFill>
                  <a:srgbClr val="7030A0"/>
                </a:solidFill>
                <a:latin typeface="Berlin Sans FB" pitchFamily="34" charset="0"/>
              </a:rPr>
              <a:t>ella</a:t>
            </a: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?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Berlin Sans FB" pitchFamily="34" charset="0"/>
              </a:rPr>
              <a:t>Él</a:t>
            </a:r>
            <a:r>
              <a:rPr lang="en-US" dirty="0" smtClean="0">
                <a:latin typeface="Berlin Sans FB" pitchFamily="34" charset="0"/>
              </a:rPr>
              <a:t>/Ella </a:t>
            </a:r>
            <a:r>
              <a:rPr lang="en-US" b="1" dirty="0" err="1" smtClean="0">
                <a:latin typeface="Berlin Sans FB" pitchFamily="34" charset="0"/>
              </a:rPr>
              <a:t>tiene</a:t>
            </a:r>
            <a:r>
              <a:rPr lang="en-US" dirty="0" smtClean="0">
                <a:latin typeface="Berlin Sans FB" pitchFamily="34" charset="0"/>
              </a:rPr>
              <a:t> _#_ </a:t>
            </a:r>
            <a:r>
              <a:rPr lang="en-US" dirty="0" err="1" smtClean="0">
                <a:latin typeface="Berlin Sans FB" pitchFamily="34" charset="0"/>
              </a:rPr>
              <a:t>años</a:t>
            </a:r>
            <a:r>
              <a:rPr lang="en-US" dirty="0" smtClean="0">
                <a:latin typeface="Berlin Sans FB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Berlin Sans FB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¿</a:t>
            </a:r>
            <a:r>
              <a:rPr lang="en-US" b="1" dirty="0" err="1" smtClean="0">
                <a:solidFill>
                  <a:srgbClr val="7030A0"/>
                </a:solidFill>
                <a:latin typeface="Berlin Sans FB" pitchFamily="34" charset="0"/>
              </a:rPr>
              <a:t>Cuántos</a:t>
            </a: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Berlin Sans FB" pitchFamily="34" charset="0"/>
              </a:rPr>
              <a:t>años</a:t>
            </a: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Berlin Sans FB" pitchFamily="34" charset="0"/>
              </a:rPr>
              <a:t>tienen</a:t>
            </a: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Berlin Sans FB" pitchFamily="34" charset="0"/>
              </a:rPr>
              <a:t>ellos</a:t>
            </a:r>
            <a:r>
              <a:rPr lang="en-US" b="1" dirty="0" smtClean="0">
                <a:solidFill>
                  <a:srgbClr val="7030A0"/>
                </a:solidFill>
                <a:latin typeface="Berlin Sans FB" pitchFamily="34" charset="0"/>
              </a:rPr>
              <a:t>?</a:t>
            </a:r>
            <a:endParaRPr lang="en-US" b="1" dirty="0">
              <a:solidFill>
                <a:srgbClr val="7030A0"/>
              </a:solidFill>
              <a:latin typeface="Berlin Sans FB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Berlin Sans FB" pitchFamily="34" charset="0"/>
              </a:rPr>
              <a:t>Ellos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b="1" dirty="0" err="1" smtClean="0">
                <a:latin typeface="Berlin Sans FB" pitchFamily="34" charset="0"/>
              </a:rPr>
              <a:t>tienen</a:t>
            </a:r>
            <a:r>
              <a:rPr lang="en-US" dirty="0" smtClean="0">
                <a:latin typeface="Berlin Sans FB" pitchFamily="34" charset="0"/>
              </a:rPr>
              <a:t> _#_</a:t>
            </a:r>
            <a:r>
              <a:rPr lang="en-US" dirty="0" err="1" smtClean="0">
                <a:latin typeface="Berlin Sans FB" pitchFamily="34" charset="0"/>
              </a:rPr>
              <a:t>años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6858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How old are you?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3600" y="25146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How old is he/she?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4179477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How old are they?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8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115</Words>
  <Application>Microsoft Office PowerPoint</Application>
  <PresentationFormat>On-screen Show (4:3)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Berlin Sans FB</vt:lpstr>
      <vt:lpstr>Berlin Sans FB Demi</vt:lpstr>
      <vt:lpstr>Calibri</vt:lpstr>
      <vt:lpstr>Wingdings</vt:lpstr>
      <vt:lpstr>Office Theme</vt:lpstr>
      <vt:lpstr>NOTES #5</vt:lpstr>
      <vt:lpstr>Uses of the verb TENER</vt:lpstr>
      <vt:lpstr>Using “TENER” for ages:</vt:lpstr>
    </vt:vector>
  </TitlesOfParts>
  <Company>Wallkill Central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#3</dc:title>
  <dc:creator>Windows User</dc:creator>
  <cp:lastModifiedBy>Michella, Julie</cp:lastModifiedBy>
  <cp:revision>13</cp:revision>
  <dcterms:created xsi:type="dcterms:W3CDTF">2013-09-27T13:02:32Z</dcterms:created>
  <dcterms:modified xsi:type="dcterms:W3CDTF">2016-10-18T15:50:45Z</dcterms:modified>
</cp:coreProperties>
</file>